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Svietjaunimas.ROKSAV\Desktop\jaunimo%20veikla%202008-11\PirmininkavimasES\Konsultacijos%20diskusijos\Konsultacijos-%20diskusijos%20del%20verslumo-2014%20m\Danutes%20apklausos%20rezultatai.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Svietjaunimas.ROKSAV\Desktop\jaunimo%20veikla%202008-11\PirmininkavimasES\Konsultacijos%20diskusijos\Konsultacijos-%20diskusijos%20del%20verslumo-2014%20m\Danutes%20apklausos%20rezultatai.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Svietjaunimas.ROKSAV\Desktop\jaunimo%20veikla%202008-11\PirmininkavimasES\Konsultacijos%20diskusijos\Konsultacijos-%20diskusijos%20del%20verslumo-2014%20m\Danutes%20apklausos%20rezultatai.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Svietjaunimas.ROKSAV\Desktop\jaunimo%20veikla%202008-11\PirmininkavimasES\Konsultacijos%20diskusijos\Konsultacijos-%20diskusijos%20del%20verslumo-2014%20m\Danutes%20apklausos%20rezultatai.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Svietjaunimas.ROKSAV\Desktop\jaunimo%20veikla%202008-11\PirmininkavimasES\Konsultacijos%20diskusijos\Konsultacijos-%20diskusijos%20del%20verslumo-2014%20m\Danutes%20apklausos%20rezultatai.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Svietjaunimas.ROKSAV\Desktop\jaunimo%20veikla%202008-11\PirmininkavimasES\Konsultacijos%20diskusijos\Konsultacijos-%20diskusijos%20del%20verslumo-2014%20m\Danutes%20apklausos%20rezultatai.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Svietjaunimas.ROKSAV\Desktop\jaunimo%20veikla%202008-11\PirmininkavimasES\Konsultacijos%20diskusijos\Konsultacijos-%20diskusijos%20del%20verslumo-2014%20m\Danutes%20apklausos%20rezultatai.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Svietjaunimas.ROKSAV\Desktop\jaunimo%20veikla%202008-11\PirmininkavimasES\Konsultacijos%20diskusijos\Konsultacijos-%20diskusijos%20del%20verslumo-2014%20m\Danutes%20apklausos%20rezultatai.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Svietjaunimas.ROKSAV\Desktop\jaunimo%20veikla%202008-11\PirmininkavimasES\Konsultacijos%20diskusijos\Konsultacijos-%20diskusijos%20del%20verslumo-2014%20m\Danutes%20apklausos%20rezultatai.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Svietjaunimas.ROKSAV\Desktop\jaunimo%20veikla%202008-11\PirmininkavimasES\Konsultacijos%20diskusijos\Konsultacijos-%20diskusijos%20del%20verslumo-2014%20m\Danutes%20apklausos%20rezultata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pieChart>
        <c:varyColors val="1"/>
        <c:ser>
          <c:idx val="0"/>
          <c:order val="0"/>
          <c:dLbls>
            <c:showVal val="1"/>
            <c:showLeaderLines val="1"/>
          </c:dLbls>
          <c:cat>
            <c:strRef>
              <c:f>Lapas1!$A$3:$A$12</c:f>
              <c:strCache>
                <c:ptCount val="10"/>
                <c:pt idx="0">
                  <c:v>Lankstus mokymosi/mokymųgrafikas</c:v>
                </c:pt>
                <c:pt idx="1">
                  <c:v>Galimybė derinti mokymąsi sudarbu</c:v>
                </c:pt>
                <c:pt idx="2">
                  <c:v>Mokymosi programoskoregavimas pagal besimokančio poreikius </c:v>
                </c:pt>
                <c:pt idx="3">
                  <c:v>Individualaus mokymosi valandos</c:v>
                </c:pt>
                <c:pt idx="4">
                  <c:v>Mokymasis nuotoliniu būdu</c:v>
                </c:pt>
                <c:pt idx="5">
                  <c:v>Suteikiamos mokymosi priemon4s pagal poreikius</c:v>
                </c:pt>
                <c:pt idx="6">
                  <c:v>Nemokamas mokslas</c:v>
                </c:pt>
                <c:pt idx="7">
                  <c:v>Šeimos bei mokymosi suderinamumas</c:v>
                </c:pt>
                <c:pt idx="8">
                  <c:v>Neturiu nuomonės</c:v>
                </c:pt>
                <c:pt idx="9">
                  <c:v>Kita</c:v>
                </c:pt>
              </c:strCache>
            </c:strRef>
          </c:cat>
          <c:val>
            <c:numRef>
              <c:f>Lapas1!$B$3:$B$12</c:f>
              <c:numCache>
                <c:formatCode>0.00%</c:formatCode>
                <c:ptCount val="10"/>
                <c:pt idx="0">
                  <c:v>0.21199999999999999</c:v>
                </c:pt>
                <c:pt idx="1">
                  <c:v>0.182</c:v>
                </c:pt>
                <c:pt idx="2">
                  <c:v>0.11700000000000001</c:v>
                </c:pt>
                <c:pt idx="3">
                  <c:v>7.2999999999999995E-2</c:v>
                </c:pt>
                <c:pt idx="4">
                  <c:v>7.2999999999999995E-2</c:v>
                </c:pt>
                <c:pt idx="5" formatCode="0%">
                  <c:v>0.06</c:v>
                </c:pt>
                <c:pt idx="6">
                  <c:v>0.22600000000000001</c:v>
                </c:pt>
                <c:pt idx="7" formatCode="0%">
                  <c:v>0.05</c:v>
                </c:pt>
                <c:pt idx="8" formatCode="0%">
                  <c:v>0.02</c:v>
                </c:pt>
                <c:pt idx="9" formatCode="0%">
                  <c:v>0</c:v>
                </c:pt>
              </c:numCache>
            </c:numRef>
          </c:val>
        </c:ser>
        <c:firstSliceAng val="0"/>
      </c:pieChart>
    </c:plotArea>
    <c:legend>
      <c:legendPos val="r"/>
      <c:layout>
        <c:manualLayout>
          <c:xMode val="edge"/>
          <c:yMode val="edge"/>
          <c:x val="0.60817142336703212"/>
          <c:y val="2.8526080011657337E-2"/>
          <c:w val="0.37921028010299995"/>
          <c:h val="0.94294783997668563"/>
        </c:manualLayout>
      </c:layout>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US"/>
  <c:chart>
    <c:plotArea>
      <c:layout/>
      <c:pieChart>
        <c:varyColors val="1"/>
        <c:ser>
          <c:idx val="0"/>
          <c:order val="0"/>
          <c:dLbls>
            <c:showVal val="1"/>
            <c:showLeaderLines val="1"/>
          </c:dLbls>
          <c:cat>
            <c:strRef>
              <c:f>Lapas1!$A$139:$A$145</c:f>
              <c:strCache>
                <c:ptCount val="7"/>
                <c:pt idx="0">
                  <c:v>Skatinti tokių įmonių veikląfinansiškai (mokestinėslengvatos)</c:v>
                </c:pt>
                <c:pt idx="1">
                  <c:v>Supažindinti su geraisiaistokių verslų pavyzdžiais</c:v>
                </c:pt>
                <c:pt idx="2">
                  <c:v>Parama socialiniam verslui</c:v>
                </c:pt>
                <c:pt idx="3">
                  <c:v>Supažinti su visuomenės irvietos bendruomenės poreikiais</c:v>
                </c:pt>
                <c:pt idx="4">
                  <c:v>Vykdant mokymusjauniesiems verslininkamsskirti dėmesnio jų vertybinių ...</c:v>
                </c:pt>
                <c:pt idx="5">
                  <c:v>Neturiu nuomonės </c:v>
                </c:pt>
                <c:pt idx="6">
                  <c:v>Kita</c:v>
                </c:pt>
              </c:strCache>
            </c:strRef>
          </c:cat>
          <c:val>
            <c:numRef>
              <c:f>Lapas1!$B$139:$B$145</c:f>
              <c:numCache>
                <c:formatCode>0.00%</c:formatCode>
                <c:ptCount val="7"/>
                <c:pt idx="0">
                  <c:v>0.21099999999999999</c:v>
                </c:pt>
                <c:pt idx="1">
                  <c:v>0.21099999999999999</c:v>
                </c:pt>
                <c:pt idx="2">
                  <c:v>0.188</c:v>
                </c:pt>
                <c:pt idx="3">
                  <c:v>0.14799999999999999</c:v>
                </c:pt>
                <c:pt idx="4">
                  <c:v>0.22700000000000001</c:v>
                </c:pt>
                <c:pt idx="5">
                  <c:v>5.0000000000000001E-3</c:v>
                </c:pt>
                <c:pt idx="6">
                  <c:v>5.0000000000000001E-3</c:v>
                </c:pt>
              </c:numCache>
            </c:numRef>
          </c:val>
        </c:ser>
        <c:firstSliceAng val="0"/>
      </c:pieChart>
    </c:plotArea>
    <c:legend>
      <c:legendPos val="r"/>
      <c:layout>
        <c:manualLayout>
          <c:xMode val="edge"/>
          <c:yMode val="edge"/>
          <c:x val="0.59582766788297759"/>
          <c:y val="2.4760041358466548E-2"/>
          <c:w val="0.39116420203572133"/>
          <c:h val="0.93431798297940027"/>
        </c:manualLayout>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plotArea>
      <c:layout/>
      <c:pieChart>
        <c:varyColors val="1"/>
        <c:ser>
          <c:idx val="0"/>
          <c:order val="0"/>
          <c:dLbls>
            <c:showVal val="1"/>
            <c:showLeaderLines val="1"/>
          </c:dLbls>
          <c:cat>
            <c:strRef>
              <c:f>Lapas1!$A$22:$A$32</c:f>
              <c:strCache>
                <c:ptCount val="11"/>
                <c:pt idx="0">
                  <c:v>Kompetencijų, įgytųneformaliojo ugdymo, savan...</c:v>
                </c:pt>
                <c:pt idx="1">
                  <c:v>Mokestinės lengvatosdarbdaviams</c:v>
                </c:pt>
                <c:pt idx="2">
                  <c:v>Stabili mokestinė sistema</c:v>
                </c:pt>
                <c:pt idx="3">
                  <c:v>Subsidijos naujais pradedantiems dirbti</c:v>
                </c:pt>
                <c:pt idx="4">
                  <c:v>Skatinti įmones pačias apmok</c:v>
                </c:pt>
                <c:pt idx="5">
                  <c:v>Finansinė parama darbdaviams, priimantiems jaunus darbuotojus</c:v>
                </c:pt>
                <c:pt idx="6">
                  <c:v>Darbui reikalingų kompeten…</c:v>
                </c:pt>
                <c:pt idx="7">
                  <c:v>Savanoriavimo, dalyvavimo v…</c:v>
                </c:pt>
                <c:pt idx="8">
                  <c:v>Mokymas, kuomet besimokantysis..</c:v>
                </c:pt>
                <c:pt idx="9">
                  <c:v>Šeimos bei darbo santykių suderinamumas</c:v>
                </c:pt>
                <c:pt idx="10">
                  <c:v>Neturiu nuomonės</c:v>
                </c:pt>
              </c:strCache>
            </c:strRef>
          </c:cat>
          <c:val>
            <c:numRef>
              <c:f>Lapas1!$B$22:$B$32</c:f>
              <c:numCache>
                <c:formatCode>0%</c:formatCode>
                <c:ptCount val="11"/>
                <c:pt idx="0" formatCode="0.00%">
                  <c:v>0.14799999999999999</c:v>
                </c:pt>
                <c:pt idx="1">
                  <c:v>0.05</c:v>
                </c:pt>
                <c:pt idx="2" formatCode="0.00%">
                  <c:v>7.3999999999999996E-2</c:v>
                </c:pt>
                <c:pt idx="3" formatCode="0.00%">
                  <c:v>0.111</c:v>
                </c:pt>
                <c:pt idx="4" formatCode="0.00%">
                  <c:v>0.111</c:v>
                </c:pt>
                <c:pt idx="5" formatCode="0.00%">
                  <c:v>0.11899999999999999</c:v>
                </c:pt>
                <c:pt idx="6">
                  <c:v>0.04</c:v>
                </c:pt>
                <c:pt idx="7" formatCode="0.00%">
                  <c:v>0.14099999999999999</c:v>
                </c:pt>
                <c:pt idx="8" formatCode="0.00%">
                  <c:v>0.156</c:v>
                </c:pt>
                <c:pt idx="9">
                  <c:v>0.02</c:v>
                </c:pt>
                <c:pt idx="10">
                  <c:v>0.01</c:v>
                </c:pt>
              </c:numCache>
            </c:numRef>
          </c:val>
        </c:ser>
        <c:firstSliceAng val="0"/>
      </c:pieChart>
    </c:plotArea>
    <c:legend>
      <c:legendPos val="r"/>
      <c:layout>
        <c:manualLayout>
          <c:xMode val="edge"/>
          <c:yMode val="edge"/>
          <c:x val="0.60059525329348784"/>
          <c:y val="2.6016641536829196E-2"/>
          <c:w val="0.38732015647799867"/>
          <c:h val="0.97278941196180302"/>
        </c:manualLayout>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plotArea>
      <c:layout/>
      <c:pieChart>
        <c:varyColors val="1"/>
        <c:ser>
          <c:idx val="0"/>
          <c:order val="0"/>
          <c:dLbls>
            <c:showVal val="1"/>
            <c:showLeaderLines val="1"/>
          </c:dLbls>
          <c:cat>
            <c:strRef>
              <c:f>Lapas1!$A$42:$A$47</c:f>
              <c:strCache>
                <c:ptCount val="6"/>
                <c:pt idx="0">
                  <c:v>Bendros veiklos kartu:projektai, išvykos,ekspedicijos ir t.t.</c:v>
                </c:pt>
                <c:pt idx="1">
                  <c:v>Skatinama skirtingo amžiausžmonių savanorystė kartu arvieni kitiems padedant</c:v>
                </c:pt>
                <c:pt idx="2">
                  <c:v>Įvairios programos, kurvyresnieji galėtų padėtijaunesniesiems</c:v>
                </c:pt>
                <c:pt idx="3">
                  <c:v>Įvairios programos, kurjaunesnieji galėtų padėtivyresniesiems</c:v>
                </c:pt>
                <c:pt idx="4">
                  <c:v>Neturiu nuomonės</c:v>
                </c:pt>
                <c:pt idx="5">
                  <c:v>Kita</c:v>
                </c:pt>
              </c:strCache>
            </c:strRef>
          </c:cat>
          <c:val>
            <c:numRef>
              <c:f>Lapas1!$B$42:$B$47</c:f>
              <c:numCache>
                <c:formatCode>0.00%</c:formatCode>
                <c:ptCount val="6"/>
                <c:pt idx="0">
                  <c:v>0.39700000000000002</c:v>
                </c:pt>
                <c:pt idx="1">
                  <c:v>0.14099999999999999</c:v>
                </c:pt>
                <c:pt idx="2">
                  <c:v>0.192</c:v>
                </c:pt>
                <c:pt idx="3">
                  <c:v>0.218</c:v>
                </c:pt>
                <c:pt idx="4" formatCode="0%">
                  <c:v>0.02</c:v>
                </c:pt>
                <c:pt idx="5" formatCode="0%">
                  <c:v>0.02</c:v>
                </c:pt>
              </c:numCache>
            </c:numRef>
          </c:val>
        </c:ser>
        <c:firstSliceAng val="0"/>
      </c:pieChart>
    </c:plotArea>
    <c:legend>
      <c:legendPos val="r"/>
      <c:layout>
        <c:manualLayout>
          <c:xMode val="edge"/>
          <c:yMode val="edge"/>
          <c:x val="0.57431315375953207"/>
          <c:y val="7.9614525796215793E-2"/>
          <c:w val="0.41263627527798846"/>
          <c:h val="0.88853214243741885"/>
        </c:manualLayout>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plotArea>
      <c:layout/>
      <c:pieChart>
        <c:varyColors val="1"/>
        <c:ser>
          <c:idx val="0"/>
          <c:order val="0"/>
          <c:dLbls>
            <c:showVal val="1"/>
            <c:showLeaderLines val="1"/>
          </c:dLbls>
          <c:cat>
            <c:strRef>
              <c:f>Lapas1!$A$57:$A$65</c:f>
              <c:strCache>
                <c:ptCount val="9"/>
                <c:pt idx="0">
                  <c:v>Galimybė atlikti praktikąpasirašant sutartį tik tarp pra…</c:v>
                </c:pt>
                <c:pt idx="1">
                  <c:v>Finansinė parama arlengvatos verslo įmonėms, …</c:v>
                </c:pt>
                <c:pt idx="2">
                  <c:v>Galimybė jauniems žmonėmsatlikti praktiką ne studijų metu</c:v>
                </c:pt>
                <c:pt idx="3">
                  <c:v>Finansinis atlygis praktikantus kuruojančiam asmeniui ...</c:v>
                </c:pt>
                <c:pt idx="4">
                  <c:v>Praktikantus kuruojančiųasmenų apmokymas</c:v>
                </c:pt>
                <c:pt idx="5">
                  <c:v>Praktikanto didesnis įsitraukimas</c:v>
                </c:pt>
                <c:pt idx="6">
                  <c:v>Švietimo sistemos ir darbo rinkos suderinamumas</c:v>
                </c:pt>
                <c:pt idx="7">
                  <c:v>Neturiu nuomonės</c:v>
                </c:pt>
                <c:pt idx="8">
                  <c:v>Kita</c:v>
                </c:pt>
              </c:strCache>
            </c:strRef>
          </c:cat>
          <c:val>
            <c:numRef>
              <c:f>Lapas1!$B$57:$B$65</c:f>
              <c:numCache>
                <c:formatCode>0.00%</c:formatCode>
                <c:ptCount val="9"/>
                <c:pt idx="0">
                  <c:v>0.13600000000000001</c:v>
                </c:pt>
                <c:pt idx="1">
                  <c:v>0.192</c:v>
                </c:pt>
                <c:pt idx="2">
                  <c:v>0.152</c:v>
                </c:pt>
                <c:pt idx="3">
                  <c:v>9.6000000000000002E-2</c:v>
                </c:pt>
                <c:pt idx="4">
                  <c:v>7.1999999999999995E-2</c:v>
                </c:pt>
                <c:pt idx="5">
                  <c:v>0.17599999999999999</c:v>
                </c:pt>
                <c:pt idx="6">
                  <c:v>0.13600000000000001</c:v>
                </c:pt>
                <c:pt idx="7">
                  <c:v>0.01</c:v>
                </c:pt>
                <c:pt idx="8" formatCode="0%">
                  <c:v>0.02</c:v>
                </c:pt>
              </c:numCache>
            </c:numRef>
          </c:val>
        </c:ser>
        <c:firstSliceAng val="0"/>
      </c:pieChart>
    </c:plotArea>
    <c:legend>
      <c:legendPos val="r"/>
      <c:layout>
        <c:manualLayout>
          <c:xMode val="edge"/>
          <c:yMode val="edge"/>
          <c:x val="0.57634408602150566"/>
          <c:y val="2.5203471187723182E-2"/>
          <c:w val="0.41075268817204325"/>
          <c:h val="0.95760075035665582"/>
        </c:manualLayout>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plotArea>
      <c:layout/>
      <c:pieChart>
        <c:varyColors val="1"/>
        <c:ser>
          <c:idx val="0"/>
          <c:order val="0"/>
          <c:dLbls>
            <c:showVal val="1"/>
            <c:showLeaderLines val="1"/>
          </c:dLbls>
          <c:cat>
            <c:strRef>
              <c:f>Lapas1!$A$72:$A$77</c:f>
              <c:strCache>
                <c:ptCount val="6"/>
                <c:pt idx="0">
                  <c:v>Sukuria naujas darbo vietas</c:v>
                </c:pt>
                <c:pt idx="1">
                  <c:v>Padeda jauniems žmonėsįgyti darbinės patirties irįgūdžių</c:v>
                </c:pt>
                <c:pt idx="2">
                  <c:v>Padeda jauniems žmonėspradėti savarankiškągyvenimą</c:v>
                </c:pt>
                <c:pt idx="3">
                  <c:v>Teikia papildomų socialiniųpaslaugų socialinę atskirtįpatiriantiems jaunuoliams</c:v>
                </c:pt>
                <c:pt idx="4">
                  <c:v>Neturiu nuomonės</c:v>
                </c:pt>
                <c:pt idx="5">
                  <c:v>Kita</c:v>
                </c:pt>
              </c:strCache>
            </c:strRef>
          </c:cat>
          <c:val>
            <c:numRef>
              <c:f>Lapas1!$B$72:$B$77</c:f>
              <c:numCache>
                <c:formatCode>0.00%</c:formatCode>
                <c:ptCount val="6"/>
                <c:pt idx="0">
                  <c:v>0.23100000000000001</c:v>
                </c:pt>
                <c:pt idx="1">
                  <c:v>0.29899999999999999</c:v>
                </c:pt>
                <c:pt idx="2">
                  <c:v>0.25600000000000001</c:v>
                </c:pt>
                <c:pt idx="3">
                  <c:v>0.16200000000000001</c:v>
                </c:pt>
                <c:pt idx="4">
                  <c:v>5.0000000000000001E-3</c:v>
                </c:pt>
                <c:pt idx="5" formatCode="0%">
                  <c:v>0.02</c:v>
                </c:pt>
              </c:numCache>
            </c:numRef>
          </c:val>
        </c:ser>
        <c:firstSliceAng val="0"/>
      </c:pieChart>
    </c:plotArea>
    <c:legend>
      <c:legendPos val="r"/>
      <c:layout>
        <c:manualLayout>
          <c:xMode val="edge"/>
          <c:yMode val="edge"/>
          <c:x val="0.53927697442658662"/>
          <c:y val="6.9329843617763107E-2"/>
          <c:w val="0.39838012982904136"/>
          <c:h val="0.86133999170379194"/>
        </c:manualLayout>
      </c:layout>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plotArea>
      <c:layout/>
      <c:pieChart>
        <c:varyColors val="1"/>
        <c:ser>
          <c:idx val="0"/>
          <c:order val="0"/>
          <c:dLbls>
            <c:showVal val="1"/>
            <c:showLeaderLines val="1"/>
          </c:dLbls>
          <c:cat>
            <c:strRef>
              <c:f>Lapas1!$A$87:$A$91</c:f>
              <c:strCache>
                <c:ptCount val="5"/>
                <c:pt idx="0">
                  <c:v>Plėtoti jaunų žmonių verslumoįgūdžius bendrojo ugdymo iraukštosiose mokyklose beineformalaus ugdymo ir nefor…</c:v>
                </c:pt>
                <c:pt idx="1">
                  <c:v>Pripažinti ir pagerintimokomąją jaunimo iniciatyvųskatinančių verslumo įgūdži...</c:v>
                </c:pt>
                <c:pt idx="2">
                  <c:v>Sumažinti administraciniusreikalavimus verslo kūrimui;</c:v>
                </c:pt>
                <c:pt idx="3">
                  <c:v>Pagerinti finansinės paramosprieinamumą naujaisteigiamiems verslams</c:v>
                </c:pt>
                <c:pt idx="4">
                  <c:v>Pagerinti jaunų verslininkųsaugumą ir stabilumą.</c:v>
                </c:pt>
              </c:strCache>
            </c:strRef>
          </c:cat>
          <c:val>
            <c:numRef>
              <c:f>Lapas1!$B$87:$B$91</c:f>
              <c:numCache>
                <c:formatCode>0.00%</c:formatCode>
                <c:ptCount val="5"/>
                <c:pt idx="0">
                  <c:v>0.27200000000000002</c:v>
                </c:pt>
                <c:pt idx="1">
                  <c:v>0.106</c:v>
                </c:pt>
                <c:pt idx="2">
                  <c:v>0.187</c:v>
                </c:pt>
                <c:pt idx="3">
                  <c:v>0.252</c:v>
                </c:pt>
                <c:pt idx="4">
                  <c:v>0.17899999999999999</c:v>
                </c:pt>
              </c:numCache>
            </c:numRef>
          </c:val>
        </c:ser>
        <c:firstSliceAng val="0"/>
      </c:pieChart>
    </c:plotArea>
    <c:legend>
      <c:legendPos val="r"/>
      <c:layout>
        <c:manualLayout>
          <c:xMode val="edge"/>
          <c:yMode val="edge"/>
          <c:x val="0.57693737311962223"/>
          <c:y val="3.5016157662373162E-2"/>
          <c:w val="0.39501516193970942"/>
          <c:h val="0.90299273284481063"/>
        </c:manualLayout>
      </c:layout>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plotArea>
      <c:layout/>
      <c:pieChart>
        <c:varyColors val="1"/>
        <c:ser>
          <c:idx val="0"/>
          <c:order val="0"/>
          <c:dLbls>
            <c:showVal val="1"/>
            <c:showLeaderLines val="1"/>
          </c:dLbls>
          <c:cat>
            <c:strRef>
              <c:f>Lapas1!$A$97:$A$102</c:f>
              <c:strCache>
                <c:ptCount val="6"/>
                <c:pt idx="0">
                  <c:v>Finansinio raštingumoužsiėmimai ir praktinė veikla</c:v>
                </c:pt>
                <c:pt idx="1">
                  <c:v>Supažindinimas su įstatymaisreglamentuojančiais verslo santykius</c:v>
                </c:pt>
                <c:pt idx="2">
                  <c:v>Supažindinimas su rinkos poreikiais</c:v>
                </c:pt>
                <c:pt idx="3">
                  <c:v>Galimybė mokytis iš savoverslą sukūrusių asmenų</c:v>
                </c:pt>
                <c:pt idx="4">
                  <c:v>Neturiu nuomonės</c:v>
                </c:pt>
                <c:pt idx="5">
                  <c:v>Kita</c:v>
                </c:pt>
              </c:strCache>
            </c:strRef>
          </c:cat>
          <c:val>
            <c:numRef>
              <c:f>Lapas1!$B$97:$B$102</c:f>
              <c:numCache>
                <c:formatCode>0.00%</c:formatCode>
                <c:ptCount val="6"/>
                <c:pt idx="0">
                  <c:v>0.23400000000000001</c:v>
                </c:pt>
                <c:pt idx="1">
                  <c:v>0.19400000000000001</c:v>
                </c:pt>
                <c:pt idx="2">
                  <c:v>0.24199999999999999</c:v>
                </c:pt>
                <c:pt idx="3" formatCode="0%">
                  <c:v>0.28999999999999998</c:v>
                </c:pt>
                <c:pt idx="4" formatCode="0%">
                  <c:v>0.01</c:v>
                </c:pt>
                <c:pt idx="5" formatCode="0%">
                  <c:v>0.02</c:v>
                </c:pt>
              </c:numCache>
            </c:numRef>
          </c:val>
        </c:ser>
        <c:firstSliceAng val="0"/>
      </c:pieChart>
    </c:plotArea>
    <c:legend>
      <c:legendPos val="r"/>
      <c:layout>
        <c:manualLayout>
          <c:xMode val="edge"/>
          <c:yMode val="edge"/>
          <c:x val="0.55444716603140842"/>
          <c:y val="4.4242285248324562E-2"/>
          <c:w val="0.39294787696302785"/>
          <c:h val="0.91151542950335096"/>
        </c:manualLayout>
      </c:layout>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plotArea>
      <c:layout/>
      <c:pieChart>
        <c:varyColors val="1"/>
        <c:ser>
          <c:idx val="0"/>
          <c:order val="0"/>
          <c:dLbls>
            <c:showVal val="1"/>
            <c:showLeaderLines val="1"/>
          </c:dLbls>
          <c:cat>
            <c:strRef>
              <c:f>Lapas1!$A$111:$A$115</c:f>
              <c:strCache>
                <c:ptCount val="5"/>
                <c:pt idx="0">
                  <c:v>Sukurti tokių kompetencijų patvirtinimo sistemą</c:v>
                </c:pt>
                <c:pt idx="1">
                  <c:v>Sukurti mokomąją metodiką siekiant įgyti verslumo įgūdžių</c:v>
                </c:pt>
                <c:pt idx="2">
                  <c:v>Suteikti papildomus balus stojant į aukštąsias mokyklas dalyvavusiems tokios iniciatyvose</c:v>
                </c:pt>
                <c:pt idx="3">
                  <c:v>Neturiu nuomonės </c:v>
                </c:pt>
                <c:pt idx="4">
                  <c:v>Kita</c:v>
                </c:pt>
              </c:strCache>
            </c:strRef>
          </c:cat>
          <c:val>
            <c:numRef>
              <c:f>Lapas1!$B$111:$B$115</c:f>
              <c:numCache>
                <c:formatCode>0.00%</c:formatCode>
                <c:ptCount val="5"/>
                <c:pt idx="0" formatCode="0%">
                  <c:v>0.33</c:v>
                </c:pt>
                <c:pt idx="1">
                  <c:v>0.28299999999999997</c:v>
                </c:pt>
                <c:pt idx="2">
                  <c:v>0.27400000000000002</c:v>
                </c:pt>
                <c:pt idx="3" formatCode="0%">
                  <c:v>0.02</c:v>
                </c:pt>
                <c:pt idx="4">
                  <c:v>8.5000000000000006E-2</c:v>
                </c:pt>
              </c:numCache>
            </c:numRef>
          </c:val>
        </c:ser>
        <c:firstSliceAng val="0"/>
      </c:pieChart>
    </c:plotArea>
    <c:legend>
      <c:legendPos val="r"/>
      <c:layout>
        <c:manualLayout>
          <c:xMode val="edge"/>
          <c:yMode val="edge"/>
          <c:x val="0.55858961323528289"/>
          <c:y val="8.2109395079324327E-2"/>
          <c:w val="0.31328225863658926"/>
          <c:h val="0.8357812098413514"/>
        </c:manualLayout>
      </c:layout>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chart>
    <c:plotArea>
      <c:layout/>
      <c:pieChart>
        <c:varyColors val="1"/>
        <c:ser>
          <c:idx val="0"/>
          <c:order val="0"/>
          <c:dLbls>
            <c:showVal val="1"/>
            <c:showLeaderLines val="1"/>
          </c:dLbls>
          <c:cat>
            <c:strRef>
              <c:f>Lapas1!$A$125:$A$132</c:f>
              <c:strCache>
                <c:ptCount val="8"/>
                <c:pt idx="0">
                  <c:v>Mokestinės lengvatos pradedantiems verslą</c:v>
                </c:pt>
                <c:pt idx="1">
                  <c:v>Finansinė parama pradedantiems verslą</c:v>
                </c:pt>
                <c:pt idx="2">
                  <c:v>Pagalba registruojant versląbei tvarkant kitus formalumus</c:v>
                </c:pt>
                <c:pt idx="3">
                  <c:v>Finansinio raštingumo,buhalterinės apskaitos mokymai</c:v>
                </c:pt>
                <c:pt idx="4">
                  <c:v>Galimybė gauti reikiamąinformaciją ir pagalbą mažu…</c:v>
                </c:pt>
                <c:pt idx="5">
                  <c:v>Galimybė gauti reikiamąinformaciją ir pagalbą internete</c:v>
                </c:pt>
                <c:pt idx="6">
                  <c:v>Neturiu nuomonės</c:v>
                </c:pt>
                <c:pt idx="7">
                  <c:v>Kita</c:v>
                </c:pt>
              </c:strCache>
            </c:strRef>
          </c:cat>
          <c:val>
            <c:numRef>
              <c:f>Lapas1!$B$125:$B$132</c:f>
              <c:numCache>
                <c:formatCode>0.00%</c:formatCode>
                <c:ptCount val="8"/>
                <c:pt idx="0">
                  <c:v>0.16800000000000001</c:v>
                </c:pt>
                <c:pt idx="1">
                  <c:v>0.20599999999999999</c:v>
                </c:pt>
                <c:pt idx="2">
                  <c:v>0.17599999999999999</c:v>
                </c:pt>
                <c:pt idx="3">
                  <c:v>0.13700000000000001</c:v>
                </c:pt>
                <c:pt idx="4">
                  <c:v>0.191</c:v>
                </c:pt>
                <c:pt idx="5">
                  <c:v>9.9000000000000005E-2</c:v>
                </c:pt>
                <c:pt idx="6" formatCode="0%">
                  <c:v>0.01</c:v>
                </c:pt>
                <c:pt idx="7">
                  <c:v>5.0000000000000001E-3</c:v>
                </c:pt>
              </c:numCache>
            </c:numRef>
          </c:val>
        </c:ser>
        <c:firstSliceAng val="0"/>
      </c:pieChart>
    </c:plotArea>
    <c:legend>
      <c:legendPos val="r"/>
      <c:layout>
        <c:manualLayout>
          <c:xMode val="edge"/>
          <c:yMode val="edge"/>
          <c:x val="0.54934322264443336"/>
          <c:y val="1.1157647847210593E-2"/>
          <c:w val="0.43738977901394216"/>
          <c:h val="0.96957933449808198"/>
        </c:manualLayout>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Antraštė 1"/>
          <p:cNvSpPr>
            <a:spLocks noGrp="1"/>
          </p:cNvSpPr>
          <p:nvPr>
            <p:ph type="ctrTitle"/>
          </p:nvPr>
        </p:nvSpPr>
        <p:spPr>
          <a:xfrm>
            <a:off x="685800" y="2130425"/>
            <a:ext cx="7772400" cy="1470025"/>
          </a:xfrm>
        </p:spPr>
        <p:txBody>
          <a:bodyPr/>
          <a:lstStyle/>
          <a:p>
            <a:r>
              <a:rPr lang="lt-LT" smtClean="0"/>
              <a:t>Spustelėkite, jei norite keisite ruoš. pav. stilių</a:t>
            </a:r>
            <a:endParaRPr lang="lt-LT"/>
          </a:p>
        </p:txBody>
      </p:sp>
      <p:sp>
        <p:nvSpPr>
          <p:cNvPr id="3" name="Antrinis pavadinima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Spustelėkite ruošinio paantraštės stiliui keisti</a:t>
            </a:r>
            <a:endParaRPr lang="lt-LT"/>
          </a:p>
        </p:txBody>
      </p:sp>
      <p:sp>
        <p:nvSpPr>
          <p:cNvPr id="4" name="Datos vietos rezervavimo ženklas 3"/>
          <p:cNvSpPr>
            <a:spLocks noGrp="1"/>
          </p:cNvSpPr>
          <p:nvPr>
            <p:ph type="dt" sz="half" idx="10"/>
          </p:nvPr>
        </p:nvSpPr>
        <p:spPr/>
        <p:txBody>
          <a:bodyPr/>
          <a:lstStyle/>
          <a:p>
            <a:fld id="{1C8DDDC4-DD48-4308-A7E0-98165D63D553}" type="datetimeFigureOut">
              <a:rPr lang="lt-LT" smtClean="0"/>
              <a:pPr/>
              <a:t>1/17/2014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3EB13EFE-0A69-4DDC-BC41-23C766984008}" type="slidenum">
              <a:rPr lang="lt-LT" smtClean="0"/>
              <a:pPr/>
              <a:t>‹#›</a:t>
            </a:fld>
            <a:endParaRPr lang="lt-L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Spustelėkite, jei norite keisite ruoš. pav.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1C8DDDC4-DD48-4308-A7E0-98165D63D553}" type="datetimeFigureOut">
              <a:rPr lang="lt-LT" smtClean="0"/>
              <a:pPr/>
              <a:t>1/17/2014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3EB13EFE-0A69-4DDC-BC41-23C766984008}" type="slidenum">
              <a:rPr lang="lt-LT" smtClean="0"/>
              <a:pPr/>
              <a:t>‹#›</a:t>
            </a:fld>
            <a:endParaRPr lang="lt-L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8"/>
            <a:ext cx="2057400" cy="5851525"/>
          </a:xfrm>
        </p:spPr>
        <p:txBody>
          <a:bodyPr vert="eaVert"/>
          <a:lstStyle/>
          <a:p>
            <a:r>
              <a:rPr lang="lt-LT" smtClean="0"/>
              <a:t>Spustelėkite, jei norite keisite ruoš. pav. stilių</a:t>
            </a:r>
            <a:endParaRPr lang="lt-LT"/>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1C8DDDC4-DD48-4308-A7E0-98165D63D553}" type="datetimeFigureOut">
              <a:rPr lang="lt-LT" smtClean="0"/>
              <a:pPr/>
              <a:t>1/17/2014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3EB13EFE-0A69-4DDC-BC41-23C766984008}" type="slidenum">
              <a:rPr lang="lt-LT" smtClean="0"/>
              <a:pPr/>
              <a:t>‹#›</a:t>
            </a:fld>
            <a:endParaRPr lang="lt-L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Spustelėkite, jei norite keisite ruoš. pav. stilių</a:t>
            </a:r>
            <a:endParaRPr lang="lt-LT"/>
          </a:p>
        </p:txBody>
      </p:sp>
      <p:sp>
        <p:nvSpPr>
          <p:cNvPr id="3" name="Turinio vietos rezervavimo ženklas 2"/>
          <p:cNvSpPr>
            <a:spLocks noGrp="1"/>
          </p:cNvSpPr>
          <p:nvPr>
            <p:ph idx="1"/>
          </p:nvPr>
        </p:nvSpPr>
        <p:spPr/>
        <p:txBody>
          <a:body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1C8DDDC4-DD48-4308-A7E0-98165D63D553}" type="datetimeFigureOut">
              <a:rPr lang="lt-LT" smtClean="0"/>
              <a:pPr/>
              <a:t>1/17/2014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3EB13EFE-0A69-4DDC-BC41-23C766984008}" type="slidenum">
              <a:rPr lang="lt-LT" smtClean="0"/>
              <a:pPr/>
              <a:t>‹#›</a:t>
            </a:fld>
            <a:endParaRPr lang="lt-L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722313" y="4406900"/>
            <a:ext cx="7772400" cy="1362075"/>
          </a:xfrm>
        </p:spPr>
        <p:txBody>
          <a:bodyPr anchor="t"/>
          <a:lstStyle>
            <a:lvl1pPr algn="l">
              <a:defRPr sz="4000" b="1" cap="all"/>
            </a:lvl1pPr>
          </a:lstStyle>
          <a:p>
            <a:r>
              <a:rPr lang="lt-LT" smtClean="0"/>
              <a:t>Spustelėkite, jei norite keisite ruoš. pav. stilių</a:t>
            </a:r>
            <a:endParaRPr lang="lt-LT"/>
          </a:p>
        </p:txBody>
      </p:sp>
      <p:sp>
        <p:nvSpPr>
          <p:cNvPr id="3" name="Teksto vietos rezervavimo ženkla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Spustelėkite ruošinio teksto stiliams keisti</a:t>
            </a:r>
          </a:p>
        </p:txBody>
      </p:sp>
      <p:sp>
        <p:nvSpPr>
          <p:cNvPr id="4" name="Datos vietos rezervavimo ženklas 3"/>
          <p:cNvSpPr>
            <a:spLocks noGrp="1"/>
          </p:cNvSpPr>
          <p:nvPr>
            <p:ph type="dt" sz="half" idx="10"/>
          </p:nvPr>
        </p:nvSpPr>
        <p:spPr/>
        <p:txBody>
          <a:bodyPr/>
          <a:lstStyle/>
          <a:p>
            <a:fld id="{1C8DDDC4-DD48-4308-A7E0-98165D63D553}" type="datetimeFigureOut">
              <a:rPr lang="lt-LT" smtClean="0"/>
              <a:pPr/>
              <a:t>1/17/2014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3EB13EFE-0A69-4DDC-BC41-23C766984008}" type="slidenum">
              <a:rPr lang="lt-LT" smtClean="0"/>
              <a:pPr/>
              <a:t>‹#›</a:t>
            </a:fld>
            <a:endParaRPr lang="lt-L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Spustelėkite, jei norite keisite ruoš. pav. stilių</a:t>
            </a:r>
            <a:endParaRPr lang="lt-LT"/>
          </a:p>
        </p:txBody>
      </p:sp>
      <p:sp>
        <p:nvSpPr>
          <p:cNvPr id="3" name="Turinio vietos rezervavimo ženkla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1C8DDDC4-DD48-4308-A7E0-98165D63D553}" type="datetimeFigureOut">
              <a:rPr lang="lt-LT" smtClean="0"/>
              <a:pPr/>
              <a:t>1/17/2014</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3EB13EFE-0A69-4DDC-BC41-23C766984008}" type="slidenum">
              <a:rPr lang="lt-LT" smtClean="0"/>
              <a:pPr/>
              <a:t>‹#›</a:t>
            </a:fld>
            <a:endParaRPr lang="lt-L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lvl1pPr>
              <a:defRPr/>
            </a:lvl1pPr>
          </a:lstStyle>
          <a:p>
            <a:r>
              <a:rPr lang="lt-LT" smtClean="0"/>
              <a:t>Spustelėkite, jei norite keisite ruoš. pav. stilių</a:t>
            </a:r>
            <a:endParaRPr lang="lt-LT"/>
          </a:p>
        </p:txBody>
      </p:sp>
      <p:sp>
        <p:nvSpPr>
          <p:cNvPr id="3" name="Teksto vietos rezervavimo ženkla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Spustelėkite ruošinio teksto stiliams keisti</a:t>
            </a:r>
          </a:p>
        </p:txBody>
      </p:sp>
      <p:sp>
        <p:nvSpPr>
          <p:cNvPr id="4" name="Turinio vietos rezervavimo ženkla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Spustelėkite ruošinio teksto stiliams keisti</a:t>
            </a:r>
          </a:p>
        </p:txBody>
      </p:sp>
      <p:sp>
        <p:nvSpPr>
          <p:cNvPr id="6" name="Turinio vietos rezervavimo ženkla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1C8DDDC4-DD48-4308-A7E0-98165D63D553}" type="datetimeFigureOut">
              <a:rPr lang="lt-LT" smtClean="0"/>
              <a:pPr/>
              <a:t>1/17/2014</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3EB13EFE-0A69-4DDC-BC41-23C766984008}" type="slidenum">
              <a:rPr lang="lt-LT" smtClean="0"/>
              <a:pPr/>
              <a:t>‹#›</a:t>
            </a:fld>
            <a:endParaRPr lang="lt-L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Spustelėkite, jei norite keisite ruoš. pav. stilių</a:t>
            </a:r>
            <a:endParaRPr lang="lt-LT"/>
          </a:p>
        </p:txBody>
      </p:sp>
      <p:sp>
        <p:nvSpPr>
          <p:cNvPr id="3" name="Datos vietos rezervavimo ženklas 2"/>
          <p:cNvSpPr>
            <a:spLocks noGrp="1"/>
          </p:cNvSpPr>
          <p:nvPr>
            <p:ph type="dt" sz="half" idx="10"/>
          </p:nvPr>
        </p:nvSpPr>
        <p:spPr/>
        <p:txBody>
          <a:bodyPr/>
          <a:lstStyle/>
          <a:p>
            <a:fld id="{1C8DDDC4-DD48-4308-A7E0-98165D63D553}" type="datetimeFigureOut">
              <a:rPr lang="lt-LT" smtClean="0"/>
              <a:pPr/>
              <a:t>1/17/2014</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3EB13EFE-0A69-4DDC-BC41-23C766984008}" type="slidenum">
              <a:rPr lang="lt-LT" smtClean="0"/>
              <a:pPr/>
              <a:t>‹#›</a:t>
            </a:fld>
            <a:endParaRPr lang="lt-L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1C8DDDC4-DD48-4308-A7E0-98165D63D553}" type="datetimeFigureOut">
              <a:rPr lang="lt-LT" smtClean="0"/>
              <a:pPr/>
              <a:t>1/17/2014</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3EB13EFE-0A69-4DDC-BC41-23C766984008}" type="slidenum">
              <a:rPr lang="lt-LT" smtClean="0"/>
              <a:pPr/>
              <a:t>‹#›</a:t>
            </a:fld>
            <a:endParaRPr 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3008313" cy="1162050"/>
          </a:xfrm>
        </p:spPr>
        <p:txBody>
          <a:bodyPr anchor="b"/>
          <a:lstStyle>
            <a:lvl1pPr algn="l">
              <a:defRPr sz="2000" b="1"/>
            </a:lvl1pPr>
          </a:lstStyle>
          <a:p>
            <a:r>
              <a:rPr lang="lt-LT" smtClean="0"/>
              <a:t>Spustelėkite, jei norite keisite ruoš. pav. stilių</a:t>
            </a:r>
            <a:endParaRPr lang="lt-LT"/>
          </a:p>
        </p:txBody>
      </p:sp>
      <p:sp>
        <p:nvSpPr>
          <p:cNvPr id="3" name="Turinio vietos rezervavimo ženkla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Spustelėkite ruošinio teksto stiliams keisti</a:t>
            </a:r>
          </a:p>
        </p:txBody>
      </p:sp>
      <p:sp>
        <p:nvSpPr>
          <p:cNvPr id="5" name="Datos vietos rezervavimo ženklas 4"/>
          <p:cNvSpPr>
            <a:spLocks noGrp="1"/>
          </p:cNvSpPr>
          <p:nvPr>
            <p:ph type="dt" sz="half" idx="10"/>
          </p:nvPr>
        </p:nvSpPr>
        <p:spPr/>
        <p:txBody>
          <a:bodyPr/>
          <a:lstStyle/>
          <a:p>
            <a:fld id="{1C8DDDC4-DD48-4308-A7E0-98165D63D553}" type="datetimeFigureOut">
              <a:rPr lang="lt-LT" smtClean="0"/>
              <a:pPr/>
              <a:t>1/17/2014</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3EB13EFE-0A69-4DDC-BC41-23C766984008}" type="slidenum">
              <a:rPr lang="lt-LT" smtClean="0"/>
              <a:pPr/>
              <a:t>‹#›</a:t>
            </a:fld>
            <a:endParaRPr lang="lt-L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1792288" y="4800600"/>
            <a:ext cx="5486400" cy="566738"/>
          </a:xfrm>
        </p:spPr>
        <p:txBody>
          <a:bodyPr anchor="b"/>
          <a:lstStyle>
            <a:lvl1pPr algn="l">
              <a:defRPr sz="2000" b="1"/>
            </a:lvl1pPr>
          </a:lstStyle>
          <a:p>
            <a:r>
              <a:rPr lang="lt-LT" smtClean="0"/>
              <a:t>Spustelėkite, jei norite keisite ruoš. pav. stilių</a:t>
            </a:r>
            <a:endParaRPr lang="lt-LT"/>
          </a:p>
        </p:txBody>
      </p:sp>
      <p:sp>
        <p:nvSpPr>
          <p:cNvPr id="3" name="Paveikslėlio vietos rezervavimo ženkla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Spustelėkite ruošinio teksto stiliams keisti</a:t>
            </a:r>
          </a:p>
        </p:txBody>
      </p:sp>
      <p:sp>
        <p:nvSpPr>
          <p:cNvPr id="5" name="Datos vietos rezervavimo ženklas 4"/>
          <p:cNvSpPr>
            <a:spLocks noGrp="1"/>
          </p:cNvSpPr>
          <p:nvPr>
            <p:ph type="dt" sz="half" idx="10"/>
          </p:nvPr>
        </p:nvSpPr>
        <p:spPr/>
        <p:txBody>
          <a:bodyPr/>
          <a:lstStyle/>
          <a:p>
            <a:fld id="{1C8DDDC4-DD48-4308-A7E0-98165D63D553}" type="datetimeFigureOut">
              <a:rPr lang="lt-LT" smtClean="0"/>
              <a:pPr/>
              <a:t>1/17/2014</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3EB13EFE-0A69-4DDC-BC41-23C766984008}" type="slidenum">
              <a:rPr lang="lt-LT" smtClean="0"/>
              <a:pPr/>
              <a:t>‹#›</a:t>
            </a:fld>
            <a:endParaRPr lang="lt-L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t-LT" smtClean="0"/>
              <a:t>Spustelėkite, jei norite keisite ruoš. pav. stilių</a:t>
            </a:r>
            <a:endParaRPr lang="lt-LT"/>
          </a:p>
        </p:txBody>
      </p:sp>
      <p:sp>
        <p:nvSpPr>
          <p:cNvPr id="3" name="Teksto vietos rezervavimo ženklas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8DDDC4-DD48-4308-A7E0-98165D63D553}" type="datetimeFigureOut">
              <a:rPr lang="lt-LT" smtClean="0"/>
              <a:pPr/>
              <a:t>1/17/2014</a:t>
            </a:fld>
            <a:endParaRPr lang="lt-LT"/>
          </a:p>
        </p:txBody>
      </p:sp>
      <p:sp>
        <p:nvSpPr>
          <p:cNvPr id="5" name="Poraštės vietos rezervavimo ženkla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B13EFE-0A69-4DDC-BC41-23C766984008}" type="slidenum">
              <a:rPr lang="lt-LT" smtClean="0"/>
              <a:pPr/>
              <a:t>‹#›</a:t>
            </a:fld>
            <a:endParaRPr lang="lt-L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p:txBody>
          <a:bodyPr>
            <a:normAutofit fontScale="90000"/>
          </a:bodyPr>
          <a:lstStyle/>
          <a:p>
            <a:r>
              <a:rPr lang="en-US" dirty="0" smtClean="0"/>
              <a:t/>
            </a:r>
            <a:br>
              <a:rPr lang="en-US" dirty="0" smtClean="0"/>
            </a:br>
            <a:r>
              <a:rPr lang="lt-LT" sz="2200" b="1" dirty="0" smtClean="0"/>
              <a:t>JAUNIMO DISKUSIJA:</a:t>
            </a:r>
            <a:r>
              <a:rPr lang="en-US" sz="2200" dirty="0" smtClean="0"/>
              <a:t/>
            </a:r>
            <a:br>
              <a:rPr lang="en-US" sz="2200" dirty="0" smtClean="0"/>
            </a:br>
            <a:r>
              <a:rPr lang="lt-LT" sz="2200" b="1" dirty="0" smtClean="0"/>
              <a:t>DĖL SOCIALINĖS ĮTRAUKTIES IR JAUNIMO VERSLUMO</a:t>
            </a:r>
            <a:r>
              <a:rPr lang="lt-LT" sz="2200" dirty="0" smtClean="0"/>
              <a:t> </a:t>
            </a:r>
            <a:r>
              <a:rPr lang="en-US" sz="2200" dirty="0" smtClean="0"/>
              <a:t/>
            </a:r>
            <a:br>
              <a:rPr lang="en-US" sz="2200" dirty="0" smtClean="0"/>
            </a:br>
            <a:r>
              <a:rPr lang="lt-LT" sz="2200" dirty="0" smtClean="0"/>
              <a:t>2014 m. sausio  17 d. </a:t>
            </a:r>
            <a:r>
              <a:rPr lang="en-US" dirty="0" smtClean="0"/>
              <a:t/>
            </a:r>
            <a:br>
              <a:rPr lang="en-US" dirty="0" smtClean="0"/>
            </a:br>
            <a:r>
              <a:rPr lang="lt-LT" sz="1600" b="1" dirty="0" smtClean="0"/>
              <a:t>Diskusijos dalyviai: </a:t>
            </a:r>
            <a:r>
              <a:rPr lang="lt-LT" sz="1600" dirty="0" smtClean="0"/>
              <a:t>Rokiškio jaunimo organizacijų sąjunga „Apvalus stalas“;</a:t>
            </a:r>
            <a:r>
              <a:rPr lang="lt-LT" sz="1600" b="1" dirty="0" smtClean="0"/>
              <a:t> </a:t>
            </a:r>
            <a:r>
              <a:rPr lang="lt-LT" sz="1600" dirty="0" err="1" smtClean="0"/>
              <a:t>VšĮ</a:t>
            </a:r>
            <a:r>
              <a:rPr lang="lt-LT" sz="1600" dirty="0" smtClean="0"/>
              <a:t> Rokiškio jaunimo centras; Rokiškio rajono mokinių taryba. Diskusijose dalyvaus Versli Lietuva atstovė Rokiškio regione ir Panevėžio teritorinės darbo biržos Rokiškio skyriaus  atstovai.</a:t>
            </a: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endParaRPr lang="en-US" sz="1600" dirty="0"/>
          </a:p>
        </p:txBody>
      </p:sp>
      <p:sp>
        <p:nvSpPr>
          <p:cNvPr id="3" name="Paantraštė 2"/>
          <p:cNvSpPr>
            <a:spLocks noGrp="1"/>
          </p:cNvSpPr>
          <p:nvPr>
            <p:ph type="subTitle" idx="1"/>
          </p:nvPr>
        </p:nvSpPr>
        <p:spPr/>
        <p:txBody>
          <a:bodyPr>
            <a:normAutofit fontScale="85000" lnSpcReduction="10000"/>
          </a:bodyPr>
          <a:lstStyle/>
          <a:p>
            <a:r>
              <a:rPr lang="lt-LT" dirty="0" smtClean="0"/>
              <a:t>Rokiškio jaunimo organizacijų sąjungos  „Apvalus stalas“ ir </a:t>
            </a:r>
            <a:r>
              <a:rPr lang="lt-LT" dirty="0" err="1" smtClean="0"/>
              <a:t>VšĮ</a:t>
            </a:r>
            <a:r>
              <a:rPr lang="lt-LT" dirty="0" smtClean="0"/>
              <a:t> Rokiškio jaunimo centro ir Rokiškio rajono mokinių tarybos jaunimas</a:t>
            </a:r>
            <a:r>
              <a:rPr lang="lt-LT" b="1" dirty="0" smtClean="0"/>
              <a:t> diskutuos šiais klausimais: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1800" dirty="0" smtClean="0"/>
              <a:t>7. Kaip jaunimo verslumo iniciatyvos gali prisidėti mažinant jaunimo socialinę atskirtį?</a:t>
            </a:r>
            <a:r>
              <a:rPr lang="en-US" sz="1800" dirty="0" smtClean="0"/>
              <a:t/>
            </a:r>
            <a:br>
              <a:rPr lang="en-US" sz="1800" dirty="0" smtClean="0"/>
            </a:br>
            <a:endParaRPr lang="en-US" sz="1800" dirty="0"/>
          </a:p>
        </p:txBody>
      </p:sp>
      <p:graphicFrame>
        <p:nvGraphicFramePr>
          <p:cNvPr id="4" name="Turinio vietos rezervavimo ženklas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1800" dirty="0" smtClean="0"/>
              <a:t>8. Kokios konkrečios priemonės turi būti įgyvendintos šiose srityse, siekiant padėti jauniems žmonėms vystyti verslumo iniciatyvas:</a:t>
            </a:r>
            <a:r>
              <a:rPr lang="en-US" sz="1800" dirty="0" smtClean="0"/>
              <a:t/>
            </a:r>
            <a:br>
              <a:rPr lang="en-US" sz="1800" dirty="0" smtClean="0"/>
            </a:br>
            <a:endParaRPr lang="en-US" sz="1800" dirty="0"/>
          </a:p>
        </p:txBody>
      </p:sp>
      <p:graphicFrame>
        <p:nvGraphicFramePr>
          <p:cNvPr id="4" name="Turinio vietos rezervavimo ženklas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1800" dirty="0" smtClean="0"/>
              <a:t>9.Kaip manai, kas padėtų jauniems žmonių įgyti verslumo įgūdžių bendrojo ugdymo, profesinėse ir aukštosiose mokyklose bei neformaliojo ugdymo ir mokymosi veiklose?</a:t>
            </a:r>
            <a:r>
              <a:rPr lang="en-US" sz="1800" dirty="0" smtClean="0"/>
              <a:t/>
            </a:r>
            <a:br>
              <a:rPr lang="en-US" sz="1800" dirty="0" smtClean="0"/>
            </a:br>
            <a:endParaRPr lang="en-US" sz="1800" dirty="0"/>
          </a:p>
        </p:txBody>
      </p:sp>
      <p:graphicFrame>
        <p:nvGraphicFramePr>
          <p:cNvPr id="4" name="Turinio vietos rezervavimo ženklas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1800" dirty="0" smtClean="0"/>
              <a:t>10. Kaip manai, kaip būtų galima patvirtinti ir pripažinti verslumo kompetencijas įgytas įvairių jaunimo iniciatyvų metu?</a:t>
            </a:r>
            <a:r>
              <a:rPr lang="en-US" sz="1800" dirty="0" smtClean="0"/>
              <a:t/>
            </a:r>
            <a:br>
              <a:rPr lang="en-US" sz="1800" dirty="0" smtClean="0"/>
            </a:br>
            <a:endParaRPr lang="en-US" sz="1800" dirty="0"/>
          </a:p>
        </p:txBody>
      </p:sp>
      <p:graphicFrame>
        <p:nvGraphicFramePr>
          <p:cNvPr id="4" name="Turinio vietos rezervavimo ženklas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1800" dirty="0" smtClean="0"/>
              <a:t>11. Kaip manai, kas padėtų gerinti verslumo galimybes mažiau galimybių turintiems ir gyvenantiems atokiose vietovėse jauniems žmonėms?</a:t>
            </a:r>
            <a:r>
              <a:rPr lang="en-US" sz="1800" dirty="0" smtClean="0"/>
              <a:t/>
            </a:r>
            <a:br>
              <a:rPr lang="en-US" sz="1800" dirty="0" smtClean="0"/>
            </a:br>
            <a:endParaRPr lang="en-US" sz="1800" dirty="0"/>
          </a:p>
        </p:txBody>
      </p:sp>
      <p:graphicFrame>
        <p:nvGraphicFramePr>
          <p:cNvPr id="4" name="Turinio vietos rezervavimo ženklas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1800" dirty="0" smtClean="0"/>
              <a:t>12. Kaip </a:t>
            </a:r>
            <a:r>
              <a:rPr lang="lt-LT" sz="1800" dirty="0" smtClean="0"/>
              <a:t>manai, kaip būtų galima skatinti jaunimo verslumą, kuris daro teigiamą socialinę įtaką visuomenei ir skatina bendradarbiavimą?</a:t>
            </a:r>
            <a:endParaRPr lang="en-US" sz="1800" dirty="0"/>
          </a:p>
        </p:txBody>
      </p:sp>
      <p:graphicFrame>
        <p:nvGraphicFramePr>
          <p:cNvPr id="4" name="Turinio vietos rezervavimo ženklas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1800" dirty="0" smtClean="0"/>
              <a:t>13. Kokius geruosius jaunimo verslumo praktikų pavyzdžius žinote ir galite įvardinti?</a:t>
            </a:r>
            <a:r>
              <a:rPr lang="en-US" sz="1800" dirty="0" smtClean="0"/>
              <a:t/>
            </a:r>
            <a:br>
              <a:rPr lang="en-US" sz="1800" dirty="0" smtClean="0"/>
            </a:br>
            <a:endParaRPr lang="en-US" sz="1800" dirty="0"/>
          </a:p>
        </p:txBody>
      </p:sp>
      <p:sp>
        <p:nvSpPr>
          <p:cNvPr id="3" name="Turinio vietos rezervavimo ženklas 2"/>
          <p:cNvSpPr>
            <a:spLocks noGrp="1"/>
          </p:cNvSpPr>
          <p:nvPr>
            <p:ph idx="1"/>
          </p:nvPr>
        </p:nvSpPr>
        <p:spPr/>
        <p:txBody>
          <a:bodyPr>
            <a:normAutofit fontScale="85000" lnSpcReduction="20000"/>
          </a:bodyPr>
          <a:lstStyle/>
          <a:p>
            <a:r>
              <a:rPr lang="lt-LT" dirty="0" smtClean="0"/>
              <a:t>Dalyvavimas nevyriausybinėse organizacijose, projektinė veikla</a:t>
            </a:r>
          </a:p>
          <a:p>
            <a:r>
              <a:rPr lang="lt-LT" dirty="0" smtClean="0"/>
              <a:t>neturiu nuomonės</a:t>
            </a:r>
          </a:p>
          <a:p>
            <a:r>
              <a:rPr lang="lt-LT" dirty="0" smtClean="0"/>
              <a:t>-</a:t>
            </a:r>
          </a:p>
          <a:p>
            <a:r>
              <a:rPr lang="lt-LT" dirty="0" smtClean="0"/>
              <a:t>Su geromis ir vertomis dėmesio dar nesu susidūręs.</a:t>
            </a:r>
          </a:p>
          <a:p>
            <a:r>
              <a:rPr lang="lt-LT" dirty="0" smtClean="0"/>
              <a:t>Sunku pasakyti, blogų pavyzdžių </a:t>
            </a:r>
            <a:r>
              <a:rPr lang="lt-LT" dirty="0" err="1" smtClean="0"/>
              <a:t>daugiau...bet</a:t>
            </a:r>
            <a:r>
              <a:rPr lang="lt-LT" dirty="0" smtClean="0"/>
              <a:t>, kad ir tokia studentų programa ,,</a:t>
            </a:r>
            <a:r>
              <a:rPr lang="lt-LT" dirty="0" err="1" smtClean="0"/>
              <a:t>Dibk</a:t>
            </a:r>
            <a:r>
              <a:rPr lang="lt-LT" dirty="0" smtClean="0"/>
              <a:t> ir keliauk", įvairios mainų programos, </a:t>
            </a:r>
            <a:r>
              <a:rPr lang="lt-LT" dirty="0" err="1" smtClean="0"/>
              <a:t>savanorystė</a:t>
            </a:r>
            <a:r>
              <a:rPr lang="lt-LT" dirty="0" smtClean="0"/>
              <a:t>.</a:t>
            </a:r>
          </a:p>
          <a:p>
            <a:r>
              <a:rPr lang="lt-LT" dirty="0" smtClean="0"/>
              <a:t>nežinau</a:t>
            </a:r>
          </a:p>
          <a:p>
            <a:r>
              <a:rPr lang="lt-LT" dirty="0" smtClean="0"/>
              <a:t>"Sėkmės mokykla"</a:t>
            </a:r>
          </a:p>
          <a:p>
            <a:r>
              <a:rPr lang="lt-LT" dirty="0" err="1" smtClean="0"/>
              <a:t>Simulecijos</a:t>
            </a:r>
            <a:r>
              <a:rPr lang="lt-LT" dirty="0" smtClean="0"/>
              <a:t>, nariu mainai.</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fontScale="90000"/>
          </a:bodyPr>
          <a:lstStyle/>
          <a:p>
            <a:r>
              <a:rPr lang="en-US" dirty="0" smtClean="0"/>
              <a:t>J</a:t>
            </a:r>
            <a:r>
              <a:rPr lang="lt-LT" dirty="0" err="1" smtClean="0"/>
              <a:t>aunimo</a:t>
            </a:r>
            <a:r>
              <a:rPr lang="lt-LT" dirty="0" smtClean="0"/>
              <a:t> nuomonės </a:t>
            </a:r>
            <a:r>
              <a:rPr lang="lt-LT" dirty="0" smtClean="0"/>
              <a:t>perdavimo </a:t>
            </a:r>
            <a:r>
              <a:rPr lang="lt-LT" dirty="0" err="1" smtClean="0"/>
              <a:t>schem</a:t>
            </a:r>
            <a:r>
              <a:rPr lang="en-US" dirty="0" smtClean="0"/>
              <a:t>a</a:t>
            </a:r>
            <a:endParaRPr lang="en-US" dirty="0"/>
          </a:p>
        </p:txBody>
      </p:sp>
      <p:pic>
        <p:nvPicPr>
          <p:cNvPr id="4" name="Picture 2" descr="C:\Documents and Settings\ramuner\Desktop\DARBO DOKUMENTAI\strukturinis%20dialogas.jpg"/>
          <p:cNvPicPr>
            <a:picLocks noGrp="1"/>
          </p:cNvPicPr>
          <p:nvPr>
            <p:ph idx="1"/>
          </p:nvPr>
        </p:nvPicPr>
        <p:blipFill>
          <a:blip r:embed="rId2" cstate="print"/>
          <a:srcRect/>
          <a:stretch>
            <a:fillRect/>
          </a:stretch>
        </p:blipFill>
        <p:spPr bwMode="auto">
          <a:xfrm>
            <a:off x="214282" y="1500174"/>
            <a:ext cx="8929718" cy="5143536"/>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500042"/>
            <a:ext cx="8229600" cy="714380"/>
          </a:xfrm>
        </p:spPr>
        <p:txBody>
          <a:bodyPr>
            <a:normAutofit fontScale="90000"/>
          </a:bodyPr>
          <a:lstStyle/>
          <a:p>
            <a:r>
              <a:rPr lang="en-US" dirty="0" err="1" smtClean="0"/>
              <a:t>Diuskusij</a:t>
            </a:r>
            <a:r>
              <a:rPr lang="lt-LT" dirty="0" smtClean="0"/>
              <a:t>ų</a:t>
            </a:r>
            <a:r>
              <a:rPr lang="en-US" dirty="0" smtClean="0"/>
              <a:t> </a:t>
            </a:r>
            <a:r>
              <a:rPr lang="en-US" dirty="0" err="1" smtClean="0"/>
              <a:t>klausimai</a:t>
            </a:r>
            <a:endParaRPr lang="en-US" dirty="0"/>
          </a:p>
        </p:txBody>
      </p:sp>
      <p:sp>
        <p:nvSpPr>
          <p:cNvPr id="3" name="Turinio vietos rezervavimo ženklas 2"/>
          <p:cNvSpPr>
            <a:spLocks noGrp="1"/>
          </p:cNvSpPr>
          <p:nvPr>
            <p:ph idx="1"/>
          </p:nvPr>
        </p:nvSpPr>
        <p:spPr>
          <a:xfrm>
            <a:off x="428596" y="1571612"/>
            <a:ext cx="8229600" cy="4525963"/>
          </a:xfrm>
        </p:spPr>
        <p:txBody>
          <a:bodyPr>
            <a:normAutofit fontScale="40000" lnSpcReduction="20000"/>
          </a:bodyPr>
          <a:lstStyle/>
          <a:p>
            <a:pPr>
              <a:buNone/>
            </a:pPr>
            <a:r>
              <a:rPr lang="lt-LT" dirty="0" smtClean="0"/>
              <a:t>1. Kaip manai, kas turėtų būti padaryta, kad švietimas (bendrasis ir neformalusis ugdymas, profesinis mokymas, aukštasis mokslas, mokymai) atlieptų individualius jaunų žmonių poreikius bei užtikrintų jiems lygias mokymosi ir dalyvavimo galimybes?</a:t>
            </a:r>
            <a:endParaRPr lang="en-US" dirty="0" smtClean="0"/>
          </a:p>
          <a:p>
            <a:pPr>
              <a:buNone/>
            </a:pPr>
            <a:r>
              <a:rPr lang="lt-LT" dirty="0" smtClean="0"/>
              <a:t>2. Kaip manai, kas turėtų būti padaryta siekiant, jog jauni žmonės nebūtų diskriminuojami darbo rinkoje ir kokių veiksmų turėtų būti imtasi tam, kad sumažėtų nestabilių, trumpalaikių, menkai apmokamų darbo pasiūlymų jauniems žmonėms?</a:t>
            </a:r>
            <a:endParaRPr lang="en-US" dirty="0" smtClean="0"/>
          </a:p>
          <a:p>
            <a:pPr>
              <a:buNone/>
            </a:pPr>
            <a:r>
              <a:rPr lang="lt-LT" dirty="0" smtClean="0"/>
              <a:t>3. Kaip manai, kas padėtų stiprinti bendradarbiavimą tarp jaunų ir vyresnio amžiaus žmonių? </a:t>
            </a:r>
            <a:endParaRPr lang="en-US" dirty="0" smtClean="0"/>
          </a:p>
          <a:p>
            <a:pPr>
              <a:buNone/>
            </a:pPr>
            <a:r>
              <a:rPr lang="lt-LT" dirty="0" smtClean="0"/>
              <a:t>4. Kaip manai, kokios priemonės užtikrintų daugiau darbo vietų jauniems žmonėms ir užtikrintų tų darbų kokybę? Kokį konkretų pavyzdį galėtumei pateikti?</a:t>
            </a:r>
            <a:endParaRPr lang="en-US" dirty="0" smtClean="0"/>
          </a:p>
          <a:p>
            <a:pPr>
              <a:buNone/>
            </a:pPr>
            <a:r>
              <a:rPr lang="lt-LT" dirty="0" smtClean="0"/>
              <a:t>5. Kas, tavo nuomonė, suteiktų daugiau kokybiško praktinio mokymosi galimybių?</a:t>
            </a:r>
            <a:endParaRPr lang="en-US" dirty="0" smtClean="0"/>
          </a:p>
          <a:p>
            <a:pPr>
              <a:buNone/>
            </a:pPr>
            <a:r>
              <a:rPr lang="lt-LT" dirty="0" smtClean="0"/>
              <a:t>6. Ugdymas, įsidarbinimas, informavimas, tinkamas ir prieinamas būstas ir jaunimui patrauklios socialinės paslaugos buvo analizuojamos ankstesnėse ciklo fazėse. Kokias kitas priemones būtina plėtoti ir tobulinti, siekiant jaunų žmonių socialinės </a:t>
            </a:r>
            <a:r>
              <a:rPr lang="lt-LT" dirty="0" err="1" smtClean="0"/>
              <a:t>įtraukties</a:t>
            </a:r>
            <a:r>
              <a:rPr lang="lt-LT" dirty="0" smtClean="0"/>
              <a:t>?“ </a:t>
            </a:r>
            <a:endParaRPr lang="en-US" dirty="0" smtClean="0"/>
          </a:p>
          <a:p>
            <a:pPr>
              <a:buNone/>
            </a:pPr>
            <a:r>
              <a:rPr lang="lt-LT" dirty="0" smtClean="0"/>
              <a:t>7. Kaip jaunimo verslumo iniciatyvos gali prisidėti mažinant jaunimo socialinę atskirtį?</a:t>
            </a:r>
            <a:endParaRPr lang="en-US" dirty="0" smtClean="0"/>
          </a:p>
          <a:p>
            <a:pPr>
              <a:buNone/>
            </a:pPr>
            <a:r>
              <a:rPr lang="lt-LT" dirty="0" smtClean="0"/>
              <a:t>8. Kokios konkrečios priemonės turi būti įgyvendintos šiose srityse, siekiant padėti jauniems žmonėms vystyti verslumo iniciatyvas:</a:t>
            </a:r>
            <a:endParaRPr lang="en-US" dirty="0" smtClean="0"/>
          </a:p>
          <a:p>
            <a:pPr>
              <a:buNone/>
            </a:pPr>
            <a:r>
              <a:rPr lang="lt-LT" dirty="0" smtClean="0"/>
              <a:t>9.Kaip manai, kas padėtų jauniems žmonių įgyti verslumo įgūdžių bendrojo ugdymo, profesinėse ir aukštosiose mokyklose bei neformaliojo ugdymo ir mokymosi veiklose?</a:t>
            </a:r>
            <a:endParaRPr lang="en-US" dirty="0" smtClean="0"/>
          </a:p>
          <a:p>
            <a:pPr>
              <a:buNone/>
            </a:pPr>
            <a:r>
              <a:rPr lang="lt-LT" dirty="0" smtClean="0"/>
              <a:t>10. Kaip manai, kaip būtų galima patvirtinti ir pripažinti verslumo kompetencijas įgytas įvairių jaunimo iniciatyvų metu?</a:t>
            </a:r>
            <a:endParaRPr lang="en-US" dirty="0" smtClean="0"/>
          </a:p>
          <a:p>
            <a:pPr>
              <a:buNone/>
            </a:pPr>
            <a:r>
              <a:rPr lang="lt-LT" dirty="0" smtClean="0"/>
              <a:t>11. Kaip manai, kas padėtų gerinti verslumo galimybes mažiau galimybių turintiems ir gyvenantiems atokiose vietovėse jauniems žmonėms?</a:t>
            </a:r>
            <a:endParaRPr lang="en-US" dirty="0" smtClean="0"/>
          </a:p>
          <a:p>
            <a:pPr>
              <a:buNone/>
            </a:pPr>
            <a:r>
              <a:rPr lang="lt-LT" dirty="0" smtClean="0"/>
              <a:t>12. Kaip manai, kaip būtų galima skatinti jaunimo verslumą, kuris daro teigiamą socialinę įtaką visuomenei ir skatina bendradarbiavimą?</a:t>
            </a:r>
            <a:endParaRPr lang="en-US" dirty="0" smtClean="0"/>
          </a:p>
          <a:p>
            <a:pPr>
              <a:buNone/>
            </a:pPr>
            <a:r>
              <a:rPr lang="lt-LT" dirty="0" smtClean="0"/>
              <a:t>13. Kokius geruosius jaunimo verslumo praktikų pavyzdžius žinote ir galite įvardinti?</a:t>
            </a:r>
            <a:endParaRPr lang="en-US" dirty="0" smtClean="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fontScale="90000"/>
          </a:bodyPr>
          <a:lstStyle/>
          <a:p>
            <a:r>
              <a:rPr lang="lt-LT" sz="2000" b="1" dirty="0" smtClean="0"/>
              <a:t>1. Kaip </a:t>
            </a:r>
            <a:r>
              <a:rPr lang="lt-LT" sz="2000" b="1" dirty="0" smtClean="0"/>
              <a:t>manai, kas turėtų būti padaryta, kad švietimas (bendrasis ir neformalusis ugdymas, profesinis mokymas, aukštasis mokslas, mokymai) atlieptų individualius jaunų žmonių poreikius bei užtikrintų jiems lygias mokymosi ir dalyvavimo galimybes?</a:t>
            </a:r>
            <a:endParaRPr lang="en-US" sz="2000" b="1" dirty="0"/>
          </a:p>
        </p:txBody>
      </p:sp>
      <p:graphicFrame>
        <p:nvGraphicFramePr>
          <p:cNvPr id="4" name="Turinio vietos rezervavimo ženklas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fontScale="90000"/>
          </a:bodyPr>
          <a:lstStyle/>
          <a:p>
            <a:r>
              <a:rPr lang="lt-LT" sz="2000" b="1" dirty="0" smtClean="0"/>
              <a:t>2. Kaip manai, kas turėtų būti padaryta siekiant, jog jauni žmonės nebūtų diskriminuojami darbo rinkoje ir kokių veiksmų turėtų būti imtasi tam, kad sumažėtų nestabilių, trumpalaikių, menkai apmokamų darbo pasiūlymų jauniems žmonėms?</a:t>
            </a:r>
            <a:r>
              <a:rPr lang="en-US" sz="1800" dirty="0" smtClean="0"/>
              <a:t/>
            </a:r>
            <a:br>
              <a:rPr lang="en-US" sz="1800" dirty="0" smtClean="0"/>
            </a:br>
            <a:endParaRPr lang="en-US" sz="1800" dirty="0"/>
          </a:p>
        </p:txBody>
      </p:sp>
      <p:graphicFrame>
        <p:nvGraphicFramePr>
          <p:cNvPr id="4" name="Turinio vietos rezervavimo ženklas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400" b="1" dirty="0" smtClean="0"/>
              <a:t>3. Kaip manai, kas padėtų stiprinti bendradarbiavimą tarp jaunų ir vyresnio amžiaus žmonių? </a:t>
            </a:r>
            <a:r>
              <a:rPr lang="en-US" sz="1800" dirty="0" smtClean="0"/>
              <a:t/>
            </a:r>
            <a:br>
              <a:rPr lang="en-US" sz="1800" dirty="0" smtClean="0"/>
            </a:br>
            <a:endParaRPr lang="en-US" sz="1800" dirty="0"/>
          </a:p>
        </p:txBody>
      </p:sp>
      <p:graphicFrame>
        <p:nvGraphicFramePr>
          <p:cNvPr id="4" name="Turinio vietos rezervavimo ženklas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fontScale="90000"/>
          </a:bodyPr>
          <a:lstStyle/>
          <a:p>
            <a:r>
              <a:rPr lang="en-US" sz="1800" dirty="0" smtClean="0"/>
              <a:t/>
            </a:r>
            <a:br>
              <a:rPr lang="en-US" sz="1800" dirty="0" smtClean="0"/>
            </a:br>
            <a:r>
              <a:rPr lang="lt-LT" sz="2400" b="1" dirty="0" smtClean="0"/>
              <a:t>4. Kaip manai, kokios priemonės užtikrintų daugiau darbo vietų jauniems žmonėms ir užtikrintų tų darbų kokybę? Kokį </a:t>
            </a:r>
            <a:r>
              <a:rPr lang="lt-LT" sz="2400" b="1" dirty="0" smtClean="0">
                <a:solidFill>
                  <a:srgbClr val="FF0000"/>
                </a:solidFill>
              </a:rPr>
              <a:t>konkretų pavyzdį</a:t>
            </a:r>
            <a:r>
              <a:rPr lang="lt-LT" sz="2400" b="1" dirty="0" smtClean="0"/>
              <a:t> galėtumei pateikti?</a:t>
            </a:r>
            <a:endParaRPr lang="en-US" sz="2400" dirty="0"/>
          </a:p>
        </p:txBody>
      </p:sp>
      <p:sp>
        <p:nvSpPr>
          <p:cNvPr id="3" name="Turinio vietos rezervavimo ženklas 2"/>
          <p:cNvSpPr>
            <a:spLocks noGrp="1"/>
          </p:cNvSpPr>
          <p:nvPr>
            <p:ph idx="1"/>
          </p:nvPr>
        </p:nvSpPr>
        <p:spPr/>
        <p:txBody>
          <a:bodyPr>
            <a:normAutofit fontScale="40000" lnSpcReduction="20000"/>
          </a:bodyPr>
          <a:lstStyle/>
          <a:p>
            <a:r>
              <a:rPr lang="lt-LT" dirty="0" smtClean="0"/>
              <a:t>Nežinau konkrečių pavyzdžių</a:t>
            </a:r>
          </a:p>
          <a:p>
            <a:r>
              <a:rPr lang="lt-LT" dirty="0" smtClean="0"/>
              <a:t>nežinau</a:t>
            </a:r>
          </a:p>
          <a:p>
            <a:r>
              <a:rPr lang="lt-LT" dirty="0" err="1" smtClean="0"/>
              <a:t>Pamirįtamas</a:t>
            </a:r>
            <a:r>
              <a:rPr lang="lt-LT" dirty="0" smtClean="0"/>
              <a:t> labai svarbu dalykas - pačių jaunų žmonių požiūris į darbą Lietuvoje, jų ryžtas bei pastangos. Kuomet asmuo mano, jog darbo nėra, nieko pasiekti neįmanoma, nieko sėkmingo pasiekti nepavyks ir pan., tai atitinkami ir būna jo veiklos rezultatai. Skiepyti </a:t>
            </a:r>
            <a:r>
              <a:rPr lang="lt-LT" dirty="0" err="1" smtClean="0"/>
              <a:t>optimistiškumą</a:t>
            </a:r>
            <a:r>
              <a:rPr lang="lt-LT" dirty="0" smtClean="0"/>
              <a:t>, ryžtą, pilietiškumą, savarankiškumą, aktyvumą, vietoje pasyvumo ir laukimo, kol visos galimybės ir aplinkybės bus sudėliotos idealiai jo atvejui.</a:t>
            </a:r>
          </a:p>
          <a:p>
            <a:r>
              <a:rPr lang="lt-LT" dirty="0" smtClean="0"/>
              <a:t>Socialinio verslo skatinimas, jaunimo verslumo mokymai, finansinė parama jaunimo verslumui skatinti. Pvz.: organizuojant tikslingus jaunimo verslumo mokymus jauni žmonės bus paskatinti susikurti sau darbo vietas, gavus paramą darbo vietoms įsteigti jauni žmonės turėtų mėgstamą darbą, aukštą motyvaciją.</a:t>
            </a:r>
          </a:p>
          <a:p>
            <a:r>
              <a:rPr lang="lt-LT" dirty="0" smtClean="0"/>
              <a:t>Manau viskas turi keistis iš esmės- paruošimas universitetuose (daugiau praktikos), paklausių profesijų skatinimas, neformuoti grupių nepaklausioms profesijoms, LABAI atsakingai turi dirbti ugdymo karjerai specialistai mokyklose nuo pat pirmosios klasės, šeimos pagalba, visuomeninės nuomonės formavimas.</a:t>
            </a:r>
          </a:p>
          <a:p>
            <a:r>
              <a:rPr lang="lt-LT" dirty="0" smtClean="0"/>
              <a:t>Visų pirma turėtų būti sutvarkytas Lietuvos darbo kodekso įstatymas, kuris sumažintų suvaržymų kiekį darbdaviams, to </a:t>
            </a:r>
            <a:r>
              <a:rPr lang="lt-LT" dirty="0" err="1" smtClean="0"/>
              <a:t>pasekoje</a:t>
            </a:r>
            <a:r>
              <a:rPr lang="lt-LT" dirty="0" smtClean="0"/>
              <a:t> darbdaviai galėtų lengviau įdarbinti žmones žinodami, jog nekils nemalonumų, ilgų procedūrų norint atsikratyti netikusio darbuotojo. Darbdaviai sukurtų daugiau darbo vietų, kur rotacija būtų kiek didesnė, nei dabar esama. Tačiau darbų pasiūla būtų gerokai didesnė, nes darbdaviai, investuotojai </a:t>
            </a:r>
            <a:r>
              <a:rPr lang="lt-LT" dirty="0" err="1" smtClean="0"/>
              <a:t>jaustūsi</a:t>
            </a:r>
            <a:r>
              <a:rPr lang="lt-LT" dirty="0" smtClean="0"/>
              <a:t> saugesni ir </a:t>
            </a:r>
            <a:r>
              <a:rPr lang="lt-LT" dirty="0" err="1" smtClean="0"/>
              <a:t>užtikrintesni</a:t>
            </a:r>
            <a:r>
              <a:rPr lang="lt-LT" dirty="0" smtClean="0"/>
              <a:t> todėl tai sudarytų puikias </a:t>
            </a:r>
            <a:r>
              <a:rPr lang="lt-LT" dirty="0" err="1" smtClean="0"/>
              <a:t>salygas</a:t>
            </a:r>
            <a:r>
              <a:rPr lang="lt-LT" dirty="0" smtClean="0"/>
              <a:t> šiuolaikiniam jaunimui surasti darbą ir išbandyti savo jėgas darbo rinkoje.</a:t>
            </a:r>
          </a:p>
          <a:p>
            <a:r>
              <a:rPr lang="lt-LT" dirty="0" smtClean="0"/>
              <a:t>galimybė įgauti darbo patirties dar besimokant mokykloje, suteikti sąlygas jauniems žmonėms užsidirbti dirbant keletą valandų per savaitę.</a:t>
            </a:r>
          </a:p>
          <a:p>
            <a:r>
              <a:rPr lang="lt-LT" dirty="0" smtClean="0"/>
              <a:t>Mokymasis įmonėje kurioje ruošiamasi dirbti</a:t>
            </a:r>
          </a:p>
          <a:p>
            <a:r>
              <a:rPr lang="lt-LT" dirty="0" smtClean="0"/>
              <a:t>Galbūt reikėtų skatinti darbdavius priimti į darbą ir jaunus žmones be darbo patirties</a:t>
            </a:r>
          </a:p>
          <a:p>
            <a:r>
              <a:rPr lang="lt-LT" dirty="0" err="1" smtClean="0"/>
              <a:t>As</a:t>
            </a:r>
            <a:r>
              <a:rPr lang="lt-LT" dirty="0" smtClean="0"/>
              <a:t> </a:t>
            </a:r>
            <a:r>
              <a:rPr lang="lt-LT" dirty="0" err="1" smtClean="0"/>
              <a:t>manau,kad</a:t>
            </a:r>
            <a:r>
              <a:rPr lang="lt-LT" dirty="0" smtClean="0"/>
              <a:t> pakaktu to : Kad darbdaviai priimtu jaunus </a:t>
            </a:r>
            <a:r>
              <a:rPr lang="lt-LT" dirty="0" err="1" smtClean="0"/>
              <a:t>zmones</a:t>
            </a:r>
            <a:r>
              <a:rPr lang="lt-LT" dirty="0" smtClean="0"/>
              <a:t> BE PATIRTIES bei JUOS APMOKYTU </a:t>
            </a:r>
            <a:r>
              <a:rPr lang="lt-LT" dirty="0" err="1" smtClean="0"/>
              <a:t>PATYS.Ir</a:t>
            </a:r>
            <a:r>
              <a:rPr lang="lt-LT" dirty="0" smtClean="0"/>
              <a:t> sudaryti </a:t>
            </a:r>
            <a:r>
              <a:rPr lang="lt-LT" dirty="0" err="1" smtClean="0"/>
              <a:t>salygas</a:t>
            </a:r>
            <a:r>
              <a:rPr lang="lt-LT" dirty="0" smtClean="0"/>
              <a:t> tokias kurios butu tinkamos netik </a:t>
            </a:r>
            <a:r>
              <a:rPr lang="lt-LT" dirty="0" err="1" smtClean="0"/>
              <a:t>darbdaviams,bet</a:t>
            </a:r>
            <a:r>
              <a:rPr lang="lt-LT" dirty="0" smtClean="0"/>
              <a:t> ir darbuotojams(Netik apie </a:t>
            </a:r>
            <a:r>
              <a:rPr lang="lt-LT" dirty="0" err="1" smtClean="0"/>
              <a:t>atlyginima</a:t>
            </a:r>
            <a:r>
              <a:rPr lang="lt-LT" dirty="0" smtClean="0"/>
              <a:t> kalbu)</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1800" dirty="0" smtClean="0"/>
              <a:t>5. Kas, tavo nuomonė, suteiktų daugiau kokybiško praktinio mokymosi galimybių?</a:t>
            </a:r>
            <a:r>
              <a:rPr lang="en-US" sz="1800" dirty="0" smtClean="0"/>
              <a:t/>
            </a:r>
            <a:br>
              <a:rPr lang="en-US" sz="1800" dirty="0" smtClean="0"/>
            </a:br>
            <a:endParaRPr lang="en-US" sz="1800" dirty="0"/>
          </a:p>
        </p:txBody>
      </p:sp>
      <p:graphicFrame>
        <p:nvGraphicFramePr>
          <p:cNvPr id="4" name="Turinio vietos rezervavimo ženklas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fontScale="90000"/>
          </a:bodyPr>
          <a:lstStyle/>
          <a:p>
            <a:r>
              <a:rPr lang="lt-LT" sz="1800" dirty="0" smtClean="0"/>
              <a:t>6. Ugdymas, įsidarbinimas, informavimas, tinkamas ir prieinamas būstas ir jaunimui patrauklios socialinės paslaugos buvo analizuojamos ankstesnėse ciklo fazėse. Kokias kitas priemones būtina plėtoti ir tobulinti, siekiant jaunų žmonių socialinės </a:t>
            </a:r>
            <a:r>
              <a:rPr lang="lt-LT" sz="1800" dirty="0" err="1" smtClean="0"/>
              <a:t>įtraukties</a:t>
            </a:r>
            <a:r>
              <a:rPr lang="lt-LT" sz="1800" dirty="0" smtClean="0"/>
              <a:t>?“ </a:t>
            </a:r>
            <a:r>
              <a:rPr lang="en-US" sz="1800" dirty="0" smtClean="0"/>
              <a:t/>
            </a:r>
            <a:br>
              <a:rPr lang="en-US" sz="1800" dirty="0" smtClean="0"/>
            </a:br>
            <a:endParaRPr lang="en-US" sz="1800" dirty="0"/>
          </a:p>
        </p:txBody>
      </p:sp>
      <p:sp>
        <p:nvSpPr>
          <p:cNvPr id="3" name="Turinio vietos rezervavimo ženklas 2"/>
          <p:cNvSpPr>
            <a:spLocks noGrp="1"/>
          </p:cNvSpPr>
          <p:nvPr>
            <p:ph idx="1"/>
          </p:nvPr>
        </p:nvSpPr>
        <p:spPr/>
        <p:txBody>
          <a:bodyPr>
            <a:normAutofit fontScale="47500" lnSpcReduction="20000"/>
          </a:bodyPr>
          <a:lstStyle/>
          <a:p>
            <a:r>
              <a:rPr lang="lt-LT" dirty="0" smtClean="0"/>
              <a:t>darbo užmokestis - padorus</a:t>
            </a:r>
          </a:p>
          <a:p>
            <a:r>
              <a:rPr lang="lt-LT" dirty="0" smtClean="0"/>
              <a:t>nežinau</a:t>
            </a:r>
          </a:p>
          <a:p>
            <a:r>
              <a:rPr lang="lt-LT" dirty="0" smtClean="0"/>
              <a:t>socialinių įgūdžių formavimas mokykloje, mokymas išsiaiškinti savo tikslus, vizijas, jų skatinimas ir palaikymas, praktinių įgūdžių, reikalingų gyvenime lavinimas, informavimas, ekskursijos apie įvairias profesijas mokykliniame amžiuje, verslumo skatinimas, pilietiškumo ugdymas. Vyresniųjų požiūrio į Lietuvos ateitį </a:t>
            </a:r>
            <a:r>
              <a:rPr lang="lt-LT" dirty="0" err="1" smtClean="0"/>
              <a:t>keiimas</a:t>
            </a:r>
            <a:r>
              <a:rPr lang="lt-LT" dirty="0" smtClean="0"/>
              <a:t>, kalbėjimas apie pilietiškumo ugdymą šeimoje.</a:t>
            </a:r>
          </a:p>
          <a:p>
            <a:r>
              <a:rPr lang="lt-LT" dirty="0" smtClean="0"/>
              <a:t>Švietimo sistemos modernizavimas, pritaikymas šiuolaikiniams jaunimo poreikiams - vietoje vien tik teorinio mokymo taikyti kompetencijų ugdymą, mokymą per praktiką. Morališkai pasenusi švietimo sistema neįstengia paruošti jaunimo darbui, kadangi nesuteikia jokių praktinių žinių, reikalingų realiam gyvenimui.</a:t>
            </a:r>
          </a:p>
          <a:p>
            <a:r>
              <a:rPr lang="lt-LT" dirty="0" smtClean="0"/>
              <a:t>Riboti žiniasklaidos reklamą, kad tik verslininkas ir turtingas, jaunas ir gražus yra kažko vertas...</a:t>
            </a:r>
          </a:p>
          <a:p>
            <a:r>
              <a:rPr lang="lt-LT" dirty="0" smtClean="0"/>
              <a:t>jaunimo mobilumas</a:t>
            </a:r>
          </a:p>
          <a:p>
            <a:r>
              <a:rPr lang="lt-LT" dirty="0" err="1" smtClean="0"/>
              <a:t>Savanoriavimas</a:t>
            </a:r>
            <a:endParaRPr lang="lt-LT" dirty="0" smtClean="0"/>
          </a:p>
          <a:p>
            <a:r>
              <a:rPr lang="lt-LT" dirty="0" smtClean="0"/>
              <a:t>neturiu nuomonės</a:t>
            </a:r>
          </a:p>
          <a:p>
            <a:r>
              <a:rPr lang="lt-LT" dirty="0" smtClean="0"/>
              <a:t>Neturiu pasiūlymų</a:t>
            </a:r>
          </a:p>
          <a:p>
            <a:r>
              <a:rPr lang="lt-LT" dirty="0" smtClean="0"/>
              <a:t>Nežinau</a:t>
            </a:r>
          </a:p>
          <a:p>
            <a:endParaRPr lang="en-US" dirty="0"/>
          </a:p>
        </p:txBody>
      </p:sp>
    </p:spTree>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1096</Words>
  <Application>Microsoft Office PowerPoint</Application>
  <PresentationFormat>Demonstracija ekrane (4:3)</PresentationFormat>
  <Paragraphs>58</Paragraphs>
  <Slides>16</Slides>
  <Notes>0</Notes>
  <HiddenSlides>0</HiddenSlides>
  <MMClips>0</MMClips>
  <ScaleCrop>false</ScaleCrop>
  <HeadingPairs>
    <vt:vector size="4" baseType="variant">
      <vt:variant>
        <vt:lpstr>Tema</vt:lpstr>
      </vt:variant>
      <vt:variant>
        <vt:i4>1</vt:i4>
      </vt:variant>
      <vt:variant>
        <vt:lpstr>Skaidrių pavadinimai</vt:lpstr>
      </vt:variant>
      <vt:variant>
        <vt:i4>16</vt:i4>
      </vt:variant>
    </vt:vector>
  </HeadingPairs>
  <TitlesOfParts>
    <vt:vector size="17" baseType="lpstr">
      <vt:lpstr>Office tema</vt:lpstr>
      <vt:lpstr> JAUNIMO DISKUSIJA: DĖL SOCIALINĖS ĮTRAUKTIES IR JAUNIMO VERSLUMO  2014 m. sausio  17 d.  Diskusijos dalyviai: Rokiškio jaunimo organizacijų sąjunga „Apvalus stalas“; VšĮ Rokiškio jaunimo centras; Rokiškio rajono mokinių taryba. Diskusijose dalyvaus Versli Lietuva atstovė Rokiškio regione ir Panevėžio teritorinės darbo biržos Rokiškio skyriaus  atstovai.   </vt:lpstr>
      <vt:lpstr>Jaunimo nuomonės perdavimo schema</vt:lpstr>
      <vt:lpstr>Diuskusijų klausimai</vt:lpstr>
      <vt:lpstr>1. Kaip manai, kas turėtų būti padaryta, kad švietimas (bendrasis ir neformalusis ugdymas, profesinis mokymas, aukštasis mokslas, mokymai) atlieptų individualius jaunų žmonių poreikius bei užtikrintų jiems lygias mokymosi ir dalyvavimo galimybes?</vt:lpstr>
      <vt:lpstr>2. Kaip manai, kas turėtų būti padaryta siekiant, jog jauni žmonės nebūtų diskriminuojami darbo rinkoje ir kokių veiksmų turėtų būti imtasi tam, kad sumažėtų nestabilių, trumpalaikių, menkai apmokamų darbo pasiūlymų jauniems žmonėms? </vt:lpstr>
      <vt:lpstr>3. Kaip manai, kas padėtų stiprinti bendradarbiavimą tarp jaunų ir vyresnio amžiaus žmonių?  </vt:lpstr>
      <vt:lpstr> 4. Kaip manai, kokios priemonės užtikrintų daugiau darbo vietų jauniems žmonėms ir užtikrintų tų darbų kokybę? Kokį konkretų pavyzdį galėtumei pateikti?</vt:lpstr>
      <vt:lpstr>5. Kas, tavo nuomonė, suteiktų daugiau kokybiško praktinio mokymosi galimybių? </vt:lpstr>
      <vt:lpstr>6. Ugdymas, įsidarbinimas, informavimas, tinkamas ir prieinamas būstas ir jaunimui patrauklios socialinės paslaugos buvo analizuojamos ankstesnėse ciklo fazėse. Kokias kitas priemones būtina plėtoti ir tobulinti, siekiant jaunų žmonių socialinės įtraukties?“  </vt:lpstr>
      <vt:lpstr>7. Kaip jaunimo verslumo iniciatyvos gali prisidėti mažinant jaunimo socialinę atskirtį? </vt:lpstr>
      <vt:lpstr>8. Kokios konkrečios priemonės turi būti įgyvendintos šiose srityse, siekiant padėti jauniems žmonėms vystyti verslumo iniciatyvas: </vt:lpstr>
      <vt:lpstr>9.Kaip manai, kas padėtų jauniems žmonių įgyti verslumo įgūdžių bendrojo ugdymo, profesinėse ir aukštosiose mokyklose bei neformaliojo ugdymo ir mokymosi veiklose? </vt:lpstr>
      <vt:lpstr>10. Kaip manai, kaip būtų galima patvirtinti ir pripažinti verslumo kompetencijas įgytas įvairių jaunimo iniciatyvų metu? </vt:lpstr>
      <vt:lpstr>11. Kaip manai, kas padėtų gerinti verslumo galimybes mažiau galimybių turintiems ir gyvenantiems atokiose vietovėse jauniems žmonėms? </vt:lpstr>
      <vt:lpstr>12. Kaip manai, kaip būtų galima skatinti jaunimo verslumą, kuris daro teigiamą socialinę įtaką visuomenei ir skatina bendradarbiavimą?</vt:lpstr>
      <vt:lpstr>13. Kokius geruosius jaunimo verslumo praktikų pavyzdžius žinote ir galite įvardinti?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JAUNIMO DISKUSIJA: DĖL SOCIALINĖS ĮTRAUKTIES IR JAUNIMO VERSLUMO  2014 m. sausio  17 d.  Diskusijos dalyviai: Rokiškio jaunimo organizacijų sąjunga „Apvalus stalas“; VšĮ Rokiškio jaunimo centras; Rokiškio rajono mokinių taryba. Diskusijose dalyvaus Versli Lietuva atstovė Rokiškio regione ir Panevėžio teritorinės darbo biržos Rokiškio skyriaus  atstovai.   </dc:title>
  <cp:lastModifiedBy>Svietjaunimas</cp:lastModifiedBy>
  <cp:revision>35</cp:revision>
  <dcterms:modified xsi:type="dcterms:W3CDTF">2014-01-17T09:47:02Z</dcterms:modified>
</cp:coreProperties>
</file>